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305" r:id="rId4"/>
    <p:sldId id="30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94" r:id="rId14"/>
    <p:sldId id="295" r:id="rId15"/>
    <p:sldId id="302" r:id="rId16"/>
    <p:sldId id="303" r:id="rId17"/>
    <p:sldId id="284" r:id="rId18"/>
    <p:sldId id="289" r:id="rId19"/>
    <p:sldId id="288" r:id="rId20"/>
    <p:sldId id="275" r:id="rId21"/>
    <p:sldId id="277" r:id="rId22"/>
    <p:sldId id="266" r:id="rId23"/>
    <p:sldId id="307" r:id="rId24"/>
    <p:sldId id="308" r:id="rId25"/>
    <p:sldId id="315" r:id="rId26"/>
    <p:sldId id="316" r:id="rId27"/>
    <p:sldId id="317" r:id="rId28"/>
    <p:sldId id="309" r:id="rId29"/>
    <p:sldId id="310" r:id="rId30"/>
    <p:sldId id="311" r:id="rId31"/>
    <p:sldId id="312" r:id="rId32"/>
    <p:sldId id="313" r:id="rId33"/>
    <p:sldId id="31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9A110-550F-2FFD-CB6F-26C524980A2F}" v="1031" dt="2020-07-26T16:52:37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593369-2457-431F-AA66-6464F77AA6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91E365-5DD1-4E4E-9C10-5E677162CC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Develop </a:t>
          </a:r>
          <a:r>
            <a:rPr lang="en-US" b="1"/>
            <a:t>skills and understanding in the database design and make use of database management systems for applications</a:t>
          </a:r>
          <a:endParaRPr lang="en-US" b="1" i="0" u="none" strike="noStrike" cap="none" baseline="0" noProof="0">
            <a:latin typeface="Calibri Light"/>
            <a:cs typeface="Calibri Light"/>
          </a:endParaRPr>
        </a:p>
      </dgm:t>
    </dgm:pt>
    <dgm:pt modelId="{6D04885C-938D-449F-B5D0-9B6C104CECA6}" type="parTrans" cxnId="{D2EBB0A3-3965-4B3E-BA79-F4852EA8D3BF}">
      <dgm:prSet/>
      <dgm:spPr/>
      <dgm:t>
        <a:bodyPr/>
        <a:lstStyle/>
        <a:p>
          <a:endParaRPr lang="en-US"/>
        </a:p>
      </dgm:t>
    </dgm:pt>
    <dgm:pt modelId="{37F0F1B2-9B3C-40DC-B6B3-A798864314F2}" type="sibTrans" cxnId="{D2EBB0A3-3965-4B3E-BA79-F4852EA8D3BF}">
      <dgm:prSet phldrT="01" phldr="0"/>
      <dgm:spPr/>
      <dgm:t>
        <a:bodyPr/>
        <a:lstStyle/>
        <a:p>
          <a:endParaRPr lang="en-US"/>
        </a:p>
      </dgm:t>
    </dgm:pt>
    <dgm:pt modelId="{652C2623-AEA2-48C2-A4A3-E5749F536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 Light" panose="020F0302020204030204"/>
            </a:rPr>
            <a:t>Develop</a:t>
          </a:r>
          <a:r>
            <a:rPr lang="en-US" b="1" dirty="0"/>
            <a:t> understanding about relational algebra, relational model and SQL for implementing and maintaining databases</a:t>
          </a:r>
        </a:p>
      </dgm:t>
    </dgm:pt>
    <dgm:pt modelId="{A1DA76B0-E565-45DB-AE6F-CDAFEB3D72BD}" type="parTrans" cxnId="{5FB4FBE9-6622-4EB9-96C9-74C3404E3FF4}">
      <dgm:prSet/>
      <dgm:spPr/>
      <dgm:t>
        <a:bodyPr/>
        <a:lstStyle/>
        <a:p>
          <a:endParaRPr lang="en-US"/>
        </a:p>
      </dgm:t>
    </dgm:pt>
    <dgm:pt modelId="{30C799FF-4488-460A-A635-985F67FCAF8B}" type="sibTrans" cxnId="{5FB4FBE9-6622-4EB9-96C9-74C3404E3FF4}">
      <dgm:prSet phldrT="02" phldr="0"/>
      <dgm:spPr/>
      <dgm:t>
        <a:bodyPr/>
        <a:lstStyle/>
        <a:p>
          <a:endParaRPr lang="en-US"/>
        </a:p>
      </dgm:t>
    </dgm:pt>
    <dgm:pt modelId="{6BA8D4B2-5A09-4366-80F2-99064EBD6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 Light" panose="020F0302020204030204"/>
            </a:rPr>
            <a:t>Develop</a:t>
          </a:r>
          <a:r>
            <a:rPr lang="en-US" b="1" dirty="0"/>
            <a:t> understanding about the different issues involved in the design and implementation of a database system</a:t>
          </a:r>
        </a:p>
      </dgm:t>
    </dgm:pt>
    <dgm:pt modelId="{8F629E8F-3DA1-4089-9EC1-3CA11506D653}" type="parTrans" cxnId="{A9878A87-301A-4722-82A2-5595D7AA5A32}">
      <dgm:prSet/>
      <dgm:spPr/>
      <dgm:t>
        <a:bodyPr/>
        <a:lstStyle/>
        <a:p>
          <a:endParaRPr lang="en-US"/>
        </a:p>
      </dgm:t>
    </dgm:pt>
    <dgm:pt modelId="{BD935A83-19E3-43F7-8884-AACC2C44DCC1}" type="sibTrans" cxnId="{A9878A87-301A-4722-82A2-5595D7AA5A32}">
      <dgm:prSet phldrT="03" phldr="0"/>
      <dgm:spPr/>
      <dgm:t>
        <a:bodyPr/>
        <a:lstStyle/>
        <a:p>
          <a:endParaRPr lang="en-US"/>
        </a:p>
      </dgm:t>
    </dgm:pt>
    <dgm:pt modelId="{90CE1D86-93FE-4DFA-B913-56478998E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 Light" panose="020F0302020204030204"/>
            </a:rPr>
            <a:t>Develop</a:t>
          </a:r>
          <a:r>
            <a:rPr lang="en-US" b="1" dirty="0"/>
            <a:t> skills and understanding about the real time transaction management systems and the concurrency control techniques</a:t>
          </a:r>
        </a:p>
      </dgm:t>
    </dgm:pt>
    <dgm:pt modelId="{1251BF5D-E5CA-48C2-8476-821C5FE7506D}" type="parTrans" cxnId="{073F5C91-A76A-4D63-9E49-BD6BDDB83266}">
      <dgm:prSet/>
      <dgm:spPr/>
      <dgm:t>
        <a:bodyPr/>
        <a:lstStyle/>
        <a:p>
          <a:endParaRPr lang="en-US"/>
        </a:p>
      </dgm:t>
    </dgm:pt>
    <dgm:pt modelId="{E12AEBCA-51A8-42CB-9B05-D3BF18BB0B79}" type="sibTrans" cxnId="{073F5C91-A76A-4D63-9E49-BD6BDDB83266}">
      <dgm:prSet phldrT="04" phldr="0"/>
      <dgm:spPr/>
      <dgm:t>
        <a:bodyPr/>
        <a:lstStyle/>
        <a:p>
          <a:endParaRPr lang="en-US"/>
        </a:p>
      </dgm:t>
    </dgm:pt>
    <dgm:pt modelId="{F467127F-90F5-412E-BF50-28B17F194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 Light" panose="020F0302020204030204"/>
            </a:rPr>
            <a:t>Compose</a:t>
          </a:r>
          <a:r>
            <a:rPr lang="en-US" b="1" dirty="0"/>
            <a:t> programming constructs such as functions, stored procedures and triggers that can be shared by multiple forms, reports and data management applications</a:t>
          </a:r>
        </a:p>
      </dgm:t>
    </dgm:pt>
    <dgm:pt modelId="{C7F3F863-3F79-4BF5-B951-CF1227628767}" type="parTrans" cxnId="{CC5F662A-D2B6-44C7-9789-C3C7509B9AA5}">
      <dgm:prSet/>
      <dgm:spPr/>
      <dgm:t>
        <a:bodyPr/>
        <a:lstStyle/>
        <a:p>
          <a:endParaRPr lang="en-US"/>
        </a:p>
      </dgm:t>
    </dgm:pt>
    <dgm:pt modelId="{B04DE337-54C2-483A-91A2-4CABA0B541FD}" type="sibTrans" cxnId="{CC5F662A-D2B6-44C7-9789-C3C7509B9AA5}">
      <dgm:prSet phldrT="05" phldr="0"/>
      <dgm:spPr/>
      <dgm:t>
        <a:bodyPr/>
        <a:lstStyle/>
        <a:p>
          <a:endParaRPr lang="en-US"/>
        </a:p>
      </dgm:t>
    </dgm:pt>
    <dgm:pt modelId="{B9C4030C-7B87-4679-A61E-513F57FF98C4}" type="pres">
      <dgm:prSet presAssocID="{36593369-2457-431F-AA66-6464F77AA628}" presName="root" presStyleCnt="0">
        <dgm:presLayoutVars>
          <dgm:dir/>
          <dgm:resizeHandles val="exact"/>
        </dgm:presLayoutVars>
      </dgm:prSet>
      <dgm:spPr/>
    </dgm:pt>
    <dgm:pt modelId="{27DF1607-C6AD-461C-B487-91F25DD3EEDE}" type="pres">
      <dgm:prSet presAssocID="{8591E365-5DD1-4E4E-9C10-5E677162CCC7}" presName="compNode" presStyleCnt="0"/>
      <dgm:spPr/>
    </dgm:pt>
    <dgm:pt modelId="{9EAF8D58-6B32-4684-917D-096BAD4F2D2A}" type="pres">
      <dgm:prSet presAssocID="{8591E365-5DD1-4E4E-9C10-5E677162CCC7}" presName="bgRect" presStyleLbl="bgShp" presStyleIdx="0" presStyleCnt="5"/>
      <dgm:spPr/>
    </dgm:pt>
    <dgm:pt modelId="{8136BB2A-559B-46F9-AA15-7CA55C098294}" type="pres">
      <dgm:prSet presAssocID="{8591E365-5DD1-4E4E-9C10-5E677162CC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A04FDA-84B6-4348-AA19-D183DB91A405}" type="pres">
      <dgm:prSet presAssocID="{8591E365-5DD1-4E4E-9C10-5E677162CCC7}" presName="spaceRect" presStyleCnt="0"/>
      <dgm:spPr/>
    </dgm:pt>
    <dgm:pt modelId="{782C32A1-507E-40E2-8B85-DC2078A1855D}" type="pres">
      <dgm:prSet presAssocID="{8591E365-5DD1-4E4E-9C10-5E677162CCC7}" presName="parTx" presStyleLbl="revTx" presStyleIdx="0" presStyleCnt="5">
        <dgm:presLayoutVars>
          <dgm:chMax val="0"/>
          <dgm:chPref val="0"/>
        </dgm:presLayoutVars>
      </dgm:prSet>
      <dgm:spPr/>
    </dgm:pt>
    <dgm:pt modelId="{42F0A82B-61A8-4009-866D-F447FC2534AD}" type="pres">
      <dgm:prSet presAssocID="{37F0F1B2-9B3C-40DC-B6B3-A798864314F2}" presName="sibTrans" presStyleCnt="0"/>
      <dgm:spPr/>
    </dgm:pt>
    <dgm:pt modelId="{5D18C9A5-4C68-4A81-A2DB-A6BFDE96FB9F}" type="pres">
      <dgm:prSet presAssocID="{652C2623-AEA2-48C2-A4A3-E5749F536144}" presName="compNode" presStyleCnt="0"/>
      <dgm:spPr/>
    </dgm:pt>
    <dgm:pt modelId="{DE5D067F-3812-4F6A-81BD-EB31F2E50E8F}" type="pres">
      <dgm:prSet presAssocID="{652C2623-AEA2-48C2-A4A3-E5749F536144}" presName="bgRect" presStyleLbl="bgShp" presStyleIdx="1" presStyleCnt="5"/>
      <dgm:spPr/>
    </dgm:pt>
    <dgm:pt modelId="{F5E4A3D0-4905-4D60-B5F7-83A00B8DA66C}" type="pres">
      <dgm:prSet presAssocID="{652C2623-AEA2-48C2-A4A3-E5749F5361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701FB0-F0FC-4E2F-8085-3364D7C4099F}" type="pres">
      <dgm:prSet presAssocID="{652C2623-AEA2-48C2-A4A3-E5749F536144}" presName="spaceRect" presStyleCnt="0"/>
      <dgm:spPr/>
    </dgm:pt>
    <dgm:pt modelId="{A042E1D6-C56F-4466-99E1-D5A3CEC0310C}" type="pres">
      <dgm:prSet presAssocID="{652C2623-AEA2-48C2-A4A3-E5749F536144}" presName="parTx" presStyleLbl="revTx" presStyleIdx="1" presStyleCnt="5">
        <dgm:presLayoutVars>
          <dgm:chMax val="0"/>
          <dgm:chPref val="0"/>
        </dgm:presLayoutVars>
      </dgm:prSet>
      <dgm:spPr/>
    </dgm:pt>
    <dgm:pt modelId="{3DC9C918-4CD9-4863-9637-1968B0CCF9E3}" type="pres">
      <dgm:prSet presAssocID="{30C799FF-4488-460A-A635-985F67FCAF8B}" presName="sibTrans" presStyleCnt="0"/>
      <dgm:spPr/>
    </dgm:pt>
    <dgm:pt modelId="{B1340E6E-057E-44EA-918F-584F1AF6D25C}" type="pres">
      <dgm:prSet presAssocID="{6BA8D4B2-5A09-4366-80F2-99064EBD600F}" presName="compNode" presStyleCnt="0"/>
      <dgm:spPr/>
    </dgm:pt>
    <dgm:pt modelId="{38EF7257-88A9-41AB-868C-92EB2F98BFCF}" type="pres">
      <dgm:prSet presAssocID="{6BA8D4B2-5A09-4366-80F2-99064EBD600F}" presName="bgRect" presStyleLbl="bgShp" presStyleIdx="2" presStyleCnt="5"/>
      <dgm:spPr/>
    </dgm:pt>
    <dgm:pt modelId="{E12FC35E-7B2C-4D6F-85F5-02E2909E0A0D}" type="pres">
      <dgm:prSet presAssocID="{6BA8D4B2-5A09-4366-80F2-99064EBD60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D4E1A00-2A3D-4AD3-B525-12C260BB7D46}" type="pres">
      <dgm:prSet presAssocID="{6BA8D4B2-5A09-4366-80F2-99064EBD600F}" presName="spaceRect" presStyleCnt="0"/>
      <dgm:spPr/>
    </dgm:pt>
    <dgm:pt modelId="{BA61DE8F-0F76-49B0-85FF-5AB08013E2DF}" type="pres">
      <dgm:prSet presAssocID="{6BA8D4B2-5A09-4366-80F2-99064EBD600F}" presName="parTx" presStyleLbl="revTx" presStyleIdx="2" presStyleCnt="5">
        <dgm:presLayoutVars>
          <dgm:chMax val="0"/>
          <dgm:chPref val="0"/>
        </dgm:presLayoutVars>
      </dgm:prSet>
      <dgm:spPr/>
    </dgm:pt>
    <dgm:pt modelId="{DEE52FC6-60C5-4C4B-87D5-6100234C94FE}" type="pres">
      <dgm:prSet presAssocID="{BD935A83-19E3-43F7-8884-AACC2C44DCC1}" presName="sibTrans" presStyleCnt="0"/>
      <dgm:spPr/>
    </dgm:pt>
    <dgm:pt modelId="{082509D2-5A39-4EE0-A705-495F8A23F25E}" type="pres">
      <dgm:prSet presAssocID="{90CE1D86-93FE-4DFA-B913-56478998E10E}" presName="compNode" presStyleCnt="0"/>
      <dgm:spPr/>
    </dgm:pt>
    <dgm:pt modelId="{2BBF88C1-E564-461F-AB0B-BD656EAE6930}" type="pres">
      <dgm:prSet presAssocID="{90CE1D86-93FE-4DFA-B913-56478998E10E}" presName="bgRect" presStyleLbl="bgShp" presStyleIdx="3" presStyleCnt="5"/>
      <dgm:spPr/>
    </dgm:pt>
    <dgm:pt modelId="{ADFA31B8-8791-438B-B43C-D8D544EF7D53}" type="pres">
      <dgm:prSet presAssocID="{90CE1D86-93FE-4DFA-B913-56478998E10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13CC75-288B-45AF-BB88-972ED6BCA230}" type="pres">
      <dgm:prSet presAssocID="{90CE1D86-93FE-4DFA-B913-56478998E10E}" presName="spaceRect" presStyleCnt="0"/>
      <dgm:spPr/>
    </dgm:pt>
    <dgm:pt modelId="{63DE5023-0426-4595-9809-036C4B2D7913}" type="pres">
      <dgm:prSet presAssocID="{90CE1D86-93FE-4DFA-B913-56478998E10E}" presName="parTx" presStyleLbl="revTx" presStyleIdx="3" presStyleCnt="5">
        <dgm:presLayoutVars>
          <dgm:chMax val="0"/>
          <dgm:chPref val="0"/>
        </dgm:presLayoutVars>
      </dgm:prSet>
      <dgm:spPr/>
    </dgm:pt>
    <dgm:pt modelId="{6979862B-6D7B-48C7-92F7-320D99ECE6FF}" type="pres">
      <dgm:prSet presAssocID="{E12AEBCA-51A8-42CB-9B05-D3BF18BB0B79}" presName="sibTrans" presStyleCnt="0"/>
      <dgm:spPr/>
    </dgm:pt>
    <dgm:pt modelId="{A6C57FFA-136B-4786-A93E-57B957BA3823}" type="pres">
      <dgm:prSet presAssocID="{F467127F-90F5-412E-BF50-28B17F194805}" presName="compNode" presStyleCnt="0"/>
      <dgm:spPr/>
    </dgm:pt>
    <dgm:pt modelId="{760A6ECD-A02C-471E-BC59-C0440071DD5F}" type="pres">
      <dgm:prSet presAssocID="{F467127F-90F5-412E-BF50-28B17F194805}" presName="bgRect" presStyleLbl="bgShp" presStyleIdx="4" presStyleCnt="5"/>
      <dgm:spPr/>
    </dgm:pt>
    <dgm:pt modelId="{D714E67E-D36A-4740-90EF-A8F1D5A061FC}" type="pres">
      <dgm:prSet presAssocID="{F467127F-90F5-412E-BF50-28B17F19480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DBFEEE6-B716-4F51-9E88-38EA299B8609}" type="pres">
      <dgm:prSet presAssocID="{F467127F-90F5-412E-BF50-28B17F194805}" presName="spaceRect" presStyleCnt="0"/>
      <dgm:spPr/>
    </dgm:pt>
    <dgm:pt modelId="{C3CEA188-DE22-476E-A000-D5432210A281}" type="pres">
      <dgm:prSet presAssocID="{F467127F-90F5-412E-BF50-28B17F19480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C5F662A-D2B6-44C7-9789-C3C7509B9AA5}" srcId="{36593369-2457-431F-AA66-6464F77AA628}" destId="{F467127F-90F5-412E-BF50-28B17F194805}" srcOrd="4" destOrd="0" parTransId="{C7F3F863-3F79-4BF5-B951-CF1227628767}" sibTransId="{B04DE337-54C2-483A-91A2-4CABA0B541FD}"/>
    <dgm:cxn modelId="{AC04DB2E-53E3-4029-93E1-0E7EA2307B55}" type="presOf" srcId="{652C2623-AEA2-48C2-A4A3-E5749F536144}" destId="{A042E1D6-C56F-4466-99E1-D5A3CEC0310C}" srcOrd="0" destOrd="0" presId="urn:microsoft.com/office/officeart/2018/2/layout/IconVerticalSolidList"/>
    <dgm:cxn modelId="{E1CD5460-31C6-43D0-9122-8D25CE12FD54}" type="presOf" srcId="{6BA8D4B2-5A09-4366-80F2-99064EBD600F}" destId="{BA61DE8F-0F76-49B0-85FF-5AB08013E2DF}" srcOrd="0" destOrd="0" presId="urn:microsoft.com/office/officeart/2018/2/layout/IconVerticalSolidList"/>
    <dgm:cxn modelId="{211D7760-049E-4A9A-AC0C-68E47E24DC84}" type="presOf" srcId="{8591E365-5DD1-4E4E-9C10-5E677162CCC7}" destId="{782C32A1-507E-40E2-8B85-DC2078A1855D}" srcOrd="0" destOrd="0" presId="urn:microsoft.com/office/officeart/2018/2/layout/IconVerticalSolidList"/>
    <dgm:cxn modelId="{A9878A87-301A-4722-82A2-5595D7AA5A32}" srcId="{36593369-2457-431F-AA66-6464F77AA628}" destId="{6BA8D4B2-5A09-4366-80F2-99064EBD600F}" srcOrd="2" destOrd="0" parTransId="{8F629E8F-3DA1-4089-9EC1-3CA11506D653}" sibTransId="{BD935A83-19E3-43F7-8884-AACC2C44DCC1}"/>
    <dgm:cxn modelId="{073F5C91-A76A-4D63-9E49-BD6BDDB83266}" srcId="{36593369-2457-431F-AA66-6464F77AA628}" destId="{90CE1D86-93FE-4DFA-B913-56478998E10E}" srcOrd="3" destOrd="0" parTransId="{1251BF5D-E5CA-48C2-8476-821C5FE7506D}" sibTransId="{E12AEBCA-51A8-42CB-9B05-D3BF18BB0B79}"/>
    <dgm:cxn modelId="{93D07A95-2CCE-4A02-BB33-BF69F6B04F66}" type="presOf" srcId="{36593369-2457-431F-AA66-6464F77AA628}" destId="{B9C4030C-7B87-4679-A61E-513F57FF98C4}" srcOrd="0" destOrd="0" presId="urn:microsoft.com/office/officeart/2018/2/layout/IconVerticalSolidList"/>
    <dgm:cxn modelId="{D2EBB0A3-3965-4B3E-BA79-F4852EA8D3BF}" srcId="{36593369-2457-431F-AA66-6464F77AA628}" destId="{8591E365-5DD1-4E4E-9C10-5E677162CCC7}" srcOrd="0" destOrd="0" parTransId="{6D04885C-938D-449F-B5D0-9B6C104CECA6}" sibTransId="{37F0F1B2-9B3C-40DC-B6B3-A798864314F2}"/>
    <dgm:cxn modelId="{08A01ABA-90F3-40E6-BE29-F24151CED46D}" type="presOf" srcId="{90CE1D86-93FE-4DFA-B913-56478998E10E}" destId="{63DE5023-0426-4595-9809-036C4B2D7913}" srcOrd="0" destOrd="0" presId="urn:microsoft.com/office/officeart/2018/2/layout/IconVerticalSolidList"/>
    <dgm:cxn modelId="{588CACD7-FE13-46D7-82BC-ACF8DE6A3344}" type="presOf" srcId="{F467127F-90F5-412E-BF50-28B17F194805}" destId="{C3CEA188-DE22-476E-A000-D5432210A281}" srcOrd="0" destOrd="0" presId="urn:microsoft.com/office/officeart/2018/2/layout/IconVerticalSolidList"/>
    <dgm:cxn modelId="{5FB4FBE9-6622-4EB9-96C9-74C3404E3FF4}" srcId="{36593369-2457-431F-AA66-6464F77AA628}" destId="{652C2623-AEA2-48C2-A4A3-E5749F536144}" srcOrd="1" destOrd="0" parTransId="{A1DA76B0-E565-45DB-AE6F-CDAFEB3D72BD}" sibTransId="{30C799FF-4488-460A-A635-985F67FCAF8B}"/>
    <dgm:cxn modelId="{FAF52E37-824C-48E9-B45B-EA51E02CA495}" type="presParOf" srcId="{B9C4030C-7B87-4679-A61E-513F57FF98C4}" destId="{27DF1607-C6AD-461C-B487-91F25DD3EEDE}" srcOrd="0" destOrd="0" presId="urn:microsoft.com/office/officeart/2018/2/layout/IconVerticalSolidList"/>
    <dgm:cxn modelId="{F6CB1D74-AFE7-46B5-82C8-42538D764B4C}" type="presParOf" srcId="{27DF1607-C6AD-461C-B487-91F25DD3EEDE}" destId="{9EAF8D58-6B32-4684-917D-096BAD4F2D2A}" srcOrd="0" destOrd="0" presId="urn:microsoft.com/office/officeart/2018/2/layout/IconVerticalSolidList"/>
    <dgm:cxn modelId="{34724527-0E7E-4C25-9DFD-C40A0695FA6D}" type="presParOf" srcId="{27DF1607-C6AD-461C-B487-91F25DD3EEDE}" destId="{8136BB2A-559B-46F9-AA15-7CA55C098294}" srcOrd="1" destOrd="0" presId="urn:microsoft.com/office/officeart/2018/2/layout/IconVerticalSolidList"/>
    <dgm:cxn modelId="{5A4AD0B3-19F0-4A56-B2F2-0DC4F5F8FA42}" type="presParOf" srcId="{27DF1607-C6AD-461C-B487-91F25DD3EEDE}" destId="{F8A04FDA-84B6-4348-AA19-D183DB91A405}" srcOrd="2" destOrd="0" presId="urn:microsoft.com/office/officeart/2018/2/layout/IconVerticalSolidList"/>
    <dgm:cxn modelId="{26AEA3D6-7D59-4D08-88A8-174F86AD135A}" type="presParOf" srcId="{27DF1607-C6AD-461C-B487-91F25DD3EEDE}" destId="{782C32A1-507E-40E2-8B85-DC2078A1855D}" srcOrd="3" destOrd="0" presId="urn:microsoft.com/office/officeart/2018/2/layout/IconVerticalSolidList"/>
    <dgm:cxn modelId="{E101516C-F70F-402E-B2B8-CCC2EA74D9CD}" type="presParOf" srcId="{B9C4030C-7B87-4679-A61E-513F57FF98C4}" destId="{42F0A82B-61A8-4009-866D-F447FC2534AD}" srcOrd="1" destOrd="0" presId="urn:microsoft.com/office/officeart/2018/2/layout/IconVerticalSolidList"/>
    <dgm:cxn modelId="{700A590E-C307-427A-B3BF-EE3337BBD9DC}" type="presParOf" srcId="{B9C4030C-7B87-4679-A61E-513F57FF98C4}" destId="{5D18C9A5-4C68-4A81-A2DB-A6BFDE96FB9F}" srcOrd="2" destOrd="0" presId="urn:microsoft.com/office/officeart/2018/2/layout/IconVerticalSolidList"/>
    <dgm:cxn modelId="{6F0E7321-C3DB-4186-B991-8A09FF20A270}" type="presParOf" srcId="{5D18C9A5-4C68-4A81-A2DB-A6BFDE96FB9F}" destId="{DE5D067F-3812-4F6A-81BD-EB31F2E50E8F}" srcOrd="0" destOrd="0" presId="urn:microsoft.com/office/officeart/2018/2/layout/IconVerticalSolidList"/>
    <dgm:cxn modelId="{15D19FA9-D870-466A-A3E3-3566C0BDC793}" type="presParOf" srcId="{5D18C9A5-4C68-4A81-A2DB-A6BFDE96FB9F}" destId="{F5E4A3D0-4905-4D60-B5F7-83A00B8DA66C}" srcOrd="1" destOrd="0" presId="urn:microsoft.com/office/officeart/2018/2/layout/IconVerticalSolidList"/>
    <dgm:cxn modelId="{AFAE6F01-7D27-4896-BA76-30235CD0FBD9}" type="presParOf" srcId="{5D18C9A5-4C68-4A81-A2DB-A6BFDE96FB9F}" destId="{31701FB0-F0FC-4E2F-8085-3364D7C4099F}" srcOrd="2" destOrd="0" presId="urn:microsoft.com/office/officeart/2018/2/layout/IconVerticalSolidList"/>
    <dgm:cxn modelId="{CC1E01F2-ADFF-438A-BCCE-C4C267B38C56}" type="presParOf" srcId="{5D18C9A5-4C68-4A81-A2DB-A6BFDE96FB9F}" destId="{A042E1D6-C56F-4466-99E1-D5A3CEC0310C}" srcOrd="3" destOrd="0" presId="urn:microsoft.com/office/officeart/2018/2/layout/IconVerticalSolidList"/>
    <dgm:cxn modelId="{18E884BD-1919-400B-9BC0-60135CE399EC}" type="presParOf" srcId="{B9C4030C-7B87-4679-A61E-513F57FF98C4}" destId="{3DC9C918-4CD9-4863-9637-1968B0CCF9E3}" srcOrd="3" destOrd="0" presId="urn:microsoft.com/office/officeart/2018/2/layout/IconVerticalSolidList"/>
    <dgm:cxn modelId="{417C7A19-01C4-4D2B-98B6-26022406D93C}" type="presParOf" srcId="{B9C4030C-7B87-4679-A61E-513F57FF98C4}" destId="{B1340E6E-057E-44EA-918F-584F1AF6D25C}" srcOrd="4" destOrd="0" presId="urn:microsoft.com/office/officeart/2018/2/layout/IconVerticalSolidList"/>
    <dgm:cxn modelId="{E36BE92F-29A8-4D74-B0E9-D5A57072D6CE}" type="presParOf" srcId="{B1340E6E-057E-44EA-918F-584F1AF6D25C}" destId="{38EF7257-88A9-41AB-868C-92EB2F98BFCF}" srcOrd="0" destOrd="0" presId="urn:microsoft.com/office/officeart/2018/2/layout/IconVerticalSolidList"/>
    <dgm:cxn modelId="{F976AD40-D502-4928-999F-36C852B37103}" type="presParOf" srcId="{B1340E6E-057E-44EA-918F-584F1AF6D25C}" destId="{E12FC35E-7B2C-4D6F-85F5-02E2909E0A0D}" srcOrd="1" destOrd="0" presId="urn:microsoft.com/office/officeart/2018/2/layout/IconVerticalSolidList"/>
    <dgm:cxn modelId="{5D646795-C57F-40E4-81E8-8ADA7641146B}" type="presParOf" srcId="{B1340E6E-057E-44EA-918F-584F1AF6D25C}" destId="{1D4E1A00-2A3D-4AD3-B525-12C260BB7D46}" srcOrd="2" destOrd="0" presId="urn:microsoft.com/office/officeart/2018/2/layout/IconVerticalSolidList"/>
    <dgm:cxn modelId="{FB8CF8D0-3B4F-462C-B2E4-7BE4D0A89DB2}" type="presParOf" srcId="{B1340E6E-057E-44EA-918F-584F1AF6D25C}" destId="{BA61DE8F-0F76-49B0-85FF-5AB08013E2DF}" srcOrd="3" destOrd="0" presId="urn:microsoft.com/office/officeart/2018/2/layout/IconVerticalSolidList"/>
    <dgm:cxn modelId="{867326E4-190E-4A96-9F7E-205118DABDA0}" type="presParOf" srcId="{B9C4030C-7B87-4679-A61E-513F57FF98C4}" destId="{DEE52FC6-60C5-4C4B-87D5-6100234C94FE}" srcOrd="5" destOrd="0" presId="urn:microsoft.com/office/officeart/2018/2/layout/IconVerticalSolidList"/>
    <dgm:cxn modelId="{A8393F66-48B7-4DB5-87DF-1E66323F2FB4}" type="presParOf" srcId="{B9C4030C-7B87-4679-A61E-513F57FF98C4}" destId="{082509D2-5A39-4EE0-A705-495F8A23F25E}" srcOrd="6" destOrd="0" presId="urn:microsoft.com/office/officeart/2018/2/layout/IconVerticalSolidList"/>
    <dgm:cxn modelId="{58E4F73E-7113-4882-863B-6A46228D9FC5}" type="presParOf" srcId="{082509D2-5A39-4EE0-A705-495F8A23F25E}" destId="{2BBF88C1-E564-461F-AB0B-BD656EAE6930}" srcOrd="0" destOrd="0" presId="urn:microsoft.com/office/officeart/2018/2/layout/IconVerticalSolidList"/>
    <dgm:cxn modelId="{80797153-D9B0-496C-B6BD-7139E4690371}" type="presParOf" srcId="{082509D2-5A39-4EE0-A705-495F8A23F25E}" destId="{ADFA31B8-8791-438B-B43C-D8D544EF7D53}" srcOrd="1" destOrd="0" presId="urn:microsoft.com/office/officeart/2018/2/layout/IconVerticalSolidList"/>
    <dgm:cxn modelId="{1D8A4AF1-2D56-46D6-A07B-B30EFC54C9F2}" type="presParOf" srcId="{082509D2-5A39-4EE0-A705-495F8A23F25E}" destId="{6013CC75-288B-45AF-BB88-972ED6BCA230}" srcOrd="2" destOrd="0" presId="urn:microsoft.com/office/officeart/2018/2/layout/IconVerticalSolidList"/>
    <dgm:cxn modelId="{A73A3B16-D1E5-4426-9B86-30D6DEBBB48F}" type="presParOf" srcId="{082509D2-5A39-4EE0-A705-495F8A23F25E}" destId="{63DE5023-0426-4595-9809-036C4B2D7913}" srcOrd="3" destOrd="0" presId="urn:microsoft.com/office/officeart/2018/2/layout/IconVerticalSolidList"/>
    <dgm:cxn modelId="{0E6F50CB-64A0-416F-BC47-2E987382D2F8}" type="presParOf" srcId="{B9C4030C-7B87-4679-A61E-513F57FF98C4}" destId="{6979862B-6D7B-48C7-92F7-320D99ECE6FF}" srcOrd="7" destOrd="0" presId="urn:microsoft.com/office/officeart/2018/2/layout/IconVerticalSolidList"/>
    <dgm:cxn modelId="{CFBD8911-4DE3-4B19-8AEF-3D3369269AE9}" type="presParOf" srcId="{B9C4030C-7B87-4679-A61E-513F57FF98C4}" destId="{A6C57FFA-136B-4786-A93E-57B957BA3823}" srcOrd="8" destOrd="0" presId="urn:microsoft.com/office/officeart/2018/2/layout/IconVerticalSolidList"/>
    <dgm:cxn modelId="{5F00BA17-20E7-4B86-941B-71B670656691}" type="presParOf" srcId="{A6C57FFA-136B-4786-A93E-57B957BA3823}" destId="{760A6ECD-A02C-471E-BC59-C0440071DD5F}" srcOrd="0" destOrd="0" presId="urn:microsoft.com/office/officeart/2018/2/layout/IconVerticalSolidList"/>
    <dgm:cxn modelId="{A985675A-D85F-474D-8380-04DF08638750}" type="presParOf" srcId="{A6C57FFA-136B-4786-A93E-57B957BA3823}" destId="{D714E67E-D36A-4740-90EF-A8F1D5A061FC}" srcOrd="1" destOrd="0" presId="urn:microsoft.com/office/officeart/2018/2/layout/IconVerticalSolidList"/>
    <dgm:cxn modelId="{C9D296AB-677E-4CCF-8BD4-95A2979D07E5}" type="presParOf" srcId="{A6C57FFA-136B-4786-A93E-57B957BA3823}" destId="{DDBFEEE6-B716-4F51-9E88-38EA299B8609}" srcOrd="2" destOrd="0" presId="urn:microsoft.com/office/officeart/2018/2/layout/IconVerticalSolidList"/>
    <dgm:cxn modelId="{9259A685-058D-49E6-B088-D5DBF7CEE8A4}" type="presParOf" srcId="{A6C57FFA-136B-4786-A93E-57B957BA3823}" destId="{C3CEA188-DE22-476E-A000-D5432210A2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F8D58-6B32-4684-917D-096BAD4F2D2A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6BB2A-559B-46F9-AA15-7CA55C098294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C32A1-507E-40E2-8B85-DC2078A1855D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 Light" panose="020F0302020204030204"/>
            </a:rPr>
            <a:t>Develop </a:t>
          </a:r>
          <a:r>
            <a:rPr lang="en-US" sz="1600" b="1" kern="1200"/>
            <a:t>skills and understanding in the database design and make use of database management systems for applications</a:t>
          </a:r>
          <a:endParaRPr lang="en-US" sz="1600" b="1" i="0" u="none" strike="noStrike" kern="1200" cap="none" baseline="0" noProof="0">
            <a:latin typeface="Calibri Light"/>
            <a:cs typeface="Calibri Light"/>
          </a:endParaRPr>
        </a:p>
      </dsp:txBody>
      <dsp:txXfrm>
        <a:off x="1131174" y="4597"/>
        <a:ext cx="5382429" cy="979371"/>
      </dsp:txXfrm>
    </dsp:sp>
    <dsp:sp modelId="{DE5D067F-3812-4F6A-81BD-EB31F2E50E8F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4A3D0-4905-4D60-B5F7-83A00B8DA66C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2E1D6-C56F-4466-99E1-D5A3CEC0310C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 Light" panose="020F0302020204030204"/>
            </a:rPr>
            <a:t>Develop</a:t>
          </a:r>
          <a:r>
            <a:rPr lang="en-US" sz="1600" b="1" kern="1200" dirty="0"/>
            <a:t> understanding about relational algebra, relational model and SQL for implementing and maintaining databases</a:t>
          </a:r>
        </a:p>
      </dsp:txBody>
      <dsp:txXfrm>
        <a:off x="1131174" y="1228812"/>
        <a:ext cx="5382429" cy="979371"/>
      </dsp:txXfrm>
    </dsp:sp>
    <dsp:sp modelId="{38EF7257-88A9-41AB-868C-92EB2F98BFCF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FC35E-7B2C-4D6F-85F5-02E2909E0A0D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1DE8F-0F76-49B0-85FF-5AB08013E2DF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 Light" panose="020F0302020204030204"/>
            </a:rPr>
            <a:t>Develop</a:t>
          </a:r>
          <a:r>
            <a:rPr lang="en-US" sz="1600" b="1" kern="1200" dirty="0"/>
            <a:t> understanding about the different issues involved in the design and implementation of a database system</a:t>
          </a:r>
        </a:p>
      </dsp:txBody>
      <dsp:txXfrm>
        <a:off x="1131174" y="2453027"/>
        <a:ext cx="5382429" cy="979371"/>
      </dsp:txXfrm>
    </dsp:sp>
    <dsp:sp modelId="{2BBF88C1-E564-461F-AB0B-BD656EAE6930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A31B8-8791-438B-B43C-D8D544EF7D53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E5023-0426-4595-9809-036C4B2D791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 Light" panose="020F0302020204030204"/>
            </a:rPr>
            <a:t>Develop</a:t>
          </a:r>
          <a:r>
            <a:rPr lang="en-US" sz="1600" b="1" kern="1200" dirty="0"/>
            <a:t> skills and understanding about the real time transaction management systems and the concurrency control techniques</a:t>
          </a:r>
        </a:p>
      </dsp:txBody>
      <dsp:txXfrm>
        <a:off x="1131174" y="3677241"/>
        <a:ext cx="5382429" cy="979371"/>
      </dsp:txXfrm>
    </dsp:sp>
    <dsp:sp modelId="{760A6ECD-A02C-471E-BC59-C0440071DD5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4E67E-D36A-4740-90EF-A8F1D5A061FC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EA188-DE22-476E-A000-D5432210A28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 Light" panose="020F0302020204030204"/>
            </a:rPr>
            <a:t>Compose</a:t>
          </a:r>
          <a:r>
            <a:rPr lang="en-US" sz="1600" b="1" kern="1200" dirty="0"/>
            <a:t> programming constructs such as functions, stored procedures and triggers that can be shared by multiple forms, reports and data management applications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DCAEC-1045-4281-8254-23C2635807F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78E7A-40DB-4084-86EB-130EA72C4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2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9419D166-6522-4405-B614-662ED64E9A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F6236C59-EFCB-48AA-82C2-C09BDC3A7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4973A112-F4CA-4B1B-890A-74556C3A5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5819A1A-6FF7-4C78-A74A-11B47F577540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7665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AD0F59F2-6739-446A-8E85-AF538945AC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E09350AF-08B7-4685-BB58-BCE6CC050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/>
              <a:t>Simple Databases : Flat File Databases which stores data in the form of rows and columns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33B06459-2955-45FA-B150-2C514C04C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B950A24-23A9-4766-82FF-64761009831B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F545537B-2AEE-46E2-9A78-2C91B110B2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368B016B-0742-4B45-9190-310EC96B77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/>
              <a:t>Can perform various operations: Lets search for Megan.</a:t>
            </a:r>
          </a:p>
          <a:p>
            <a:pPr eaLnBrk="1" hangingPunct="1">
              <a:spcBef>
                <a:spcPct val="0"/>
              </a:spcBef>
            </a:pPr>
            <a:endParaRPr lang="en-GB" altLang="en-US"/>
          </a:p>
          <a:p>
            <a:pPr eaLnBrk="1" hangingPunct="1">
              <a:spcBef>
                <a:spcPct val="0"/>
              </a:spcBef>
            </a:pPr>
            <a:r>
              <a:rPr lang="en-GB" altLang="en-US"/>
              <a:t>Can make the search more accurate by selecting the fields he wants.</a:t>
            </a: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DAAF4E39-493A-49C1-B4AB-531CA0D91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FC86074-924B-4A4B-9052-08F3B38F19F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INT306 Database Management System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Lecture 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A7437-0C82-4DC9-8723-5A235639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UNIT-V Programming Constructs in Database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F29D2-73BD-4948-937F-EBAF01148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Flow Control Statements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Functions and stored procedures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Cursors</a:t>
            </a:r>
            <a:endParaRPr lang="en-US"/>
          </a:p>
          <a:p>
            <a:r>
              <a:rPr lang="en-US" dirty="0">
                <a:cs typeface="Calibri"/>
              </a:rPr>
              <a:t>Triggers</a:t>
            </a:r>
          </a:p>
          <a:p>
            <a:r>
              <a:rPr lang="en-US" dirty="0">
                <a:cs typeface="Calibri"/>
              </a:rPr>
              <a:t>Exceptional Handling</a:t>
            </a:r>
          </a:p>
        </p:txBody>
      </p:sp>
    </p:spTree>
    <p:extLst>
      <p:ext uri="{BB962C8B-B14F-4D97-AF65-F5344CB8AC3E}">
        <p14:creationId xmlns:p14="http://schemas.microsoft.com/office/powerpoint/2010/main" val="198339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613C3-3543-4051-B3CF-BE731AE5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cs typeface="Calibri Light"/>
              </a:rPr>
              <a:t>UNIT-VI </a:t>
            </a:r>
            <a:r>
              <a:rPr lang="en-US" sz="3700" cap="all">
                <a:solidFill>
                  <a:srgbClr val="FFFFFF"/>
                </a:solidFill>
                <a:ea typeface="+mj-lt"/>
                <a:cs typeface="+mj-lt"/>
              </a:rPr>
              <a:t>File Organization and Trends in Databases</a:t>
            </a:r>
            <a:endParaRPr lang="en-US" sz="37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14EA-76B0-43F3-A902-DAE5AB3CF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DBMS file Organization</a:t>
            </a:r>
          </a:p>
          <a:p>
            <a:pPr lvl="1"/>
            <a:r>
              <a:rPr lang="en-US">
                <a:cs typeface="Calibri"/>
              </a:rPr>
              <a:t>Type of file organizations</a:t>
            </a:r>
          </a:p>
          <a:p>
            <a:pPr lvl="1"/>
            <a:r>
              <a:rPr lang="en-US">
                <a:ea typeface="+mn-lt"/>
                <a:cs typeface="+mn-lt"/>
              </a:rPr>
              <a:t>Indexing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Hashing</a:t>
            </a:r>
          </a:p>
          <a:p>
            <a:pPr lvl="1"/>
            <a:r>
              <a:rPr lang="en-US">
                <a:cs typeface="Calibri"/>
              </a:rPr>
              <a:t>Big Data and NoSQL system</a:t>
            </a:r>
          </a:p>
        </p:txBody>
      </p:sp>
    </p:spTree>
    <p:extLst>
      <p:ext uri="{BB962C8B-B14F-4D97-AF65-F5344CB8AC3E}">
        <p14:creationId xmlns:p14="http://schemas.microsoft.com/office/powerpoint/2010/main" val="328105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8613F3C-1F64-4169-A57B-3CE9BCC8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dirty="0">
                <a:solidFill>
                  <a:srgbClr val="C00000"/>
                </a:solidFill>
              </a:rPr>
              <a:t>	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Questions…?</a:t>
            </a:r>
            <a:endParaRPr lang="en-I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2C4E6A-7C36-4346-A9F5-350311453932}"/>
              </a:ext>
            </a:extLst>
          </p:cNvPr>
          <p:cNvCxnSpPr/>
          <p:nvPr/>
        </p:nvCxnSpPr>
        <p:spPr>
          <a:xfrm>
            <a:off x="1898650" y="1425575"/>
            <a:ext cx="705643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172" name="Object 39">
            <a:extLst>
              <a:ext uri="{FF2B5EF4-FFF2-40B4-BE49-F238E27FC236}">
                <a16:creationId xmlns:a16="http://schemas.microsoft.com/office/drawing/2014/main" id="{C002012F-13B3-465D-8EF0-011823859D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254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7172" name="Object 39">
                        <a:extLst>
                          <a:ext uri="{FF2B5EF4-FFF2-40B4-BE49-F238E27FC236}">
                            <a16:creationId xmlns:a16="http://schemas.microsoft.com/office/drawing/2014/main" id="{C002012F-13B3-465D-8EF0-011823859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254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D70E46B-71B7-4AF8-B89D-D1C548597E8C}"/>
              </a:ext>
            </a:extLst>
          </p:cNvPr>
          <p:cNvSpPr/>
          <p:nvPr/>
        </p:nvSpPr>
        <p:spPr>
          <a:xfrm>
            <a:off x="3575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6A2F1-3C30-4C45-AE1C-5659B8571525}"/>
              </a:ext>
            </a:extLst>
          </p:cNvPr>
          <p:cNvSpPr txBox="1"/>
          <p:nvPr/>
        </p:nvSpPr>
        <p:spPr>
          <a:xfrm>
            <a:off x="1085850" y="1765300"/>
            <a:ext cx="10753970" cy="3539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The three BURNING questions in mind…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Why are we learning databases, Is Excel not enough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What operations we can perform and purpose it would solve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What will be the course outcome?</a:t>
            </a:r>
          </a:p>
        </p:txBody>
      </p:sp>
    </p:spTree>
    <p:extLst>
      <p:ext uri="{BB962C8B-B14F-4D97-AF65-F5344CB8AC3E}">
        <p14:creationId xmlns:p14="http://schemas.microsoft.com/office/powerpoint/2010/main" val="37783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244F-CE21-44B8-8F32-B400C6A8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Is Excel a database???</a:t>
            </a:r>
          </a:p>
        </p:txBody>
      </p:sp>
      <p:pic>
        <p:nvPicPr>
          <p:cNvPr id="39938" name="Picture 2" descr="http://jasonlbaptiste.com/wp-content/uploads/2010/06/excel-database-most-used-1024x900.png">
            <a:extLst>
              <a:ext uri="{FF2B5EF4-FFF2-40B4-BE49-F238E27FC236}">
                <a16:creationId xmlns:a16="http://schemas.microsoft.com/office/drawing/2014/main" id="{F800BB4A-61C3-4E95-82FB-30875FA030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72" y="1825625"/>
            <a:ext cx="4950855" cy="4351338"/>
          </a:xfr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4B596-3F56-43C7-986F-DEA00685603C}"/>
              </a:ext>
            </a:extLst>
          </p:cNvPr>
          <p:cNvCxnSpPr/>
          <p:nvPr/>
        </p:nvCxnSpPr>
        <p:spPr>
          <a:xfrm>
            <a:off x="976313" y="1293813"/>
            <a:ext cx="70564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9221" name="Object 39">
            <a:extLst>
              <a:ext uri="{FF2B5EF4-FFF2-40B4-BE49-F238E27FC236}">
                <a16:creationId xmlns:a16="http://schemas.microsoft.com/office/drawing/2014/main" id="{57E3815E-910B-454A-B9C0-14F5087B7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254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9221" name="Object 39">
                        <a:extLst>
                          <a:ext uri="{FF2B5EF4-FFF2-40B4-BE49-F238E27FC236}">
                            <a16:creationId xmlns:a16="http://schemas.microsoft.com/office/drawing/2014/main" id="{57E3815E-910B-454A-B9C0-14F5087B7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254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41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CF5D8-9D0E-4CC6-ABB6-E45E9F69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Definitely Not!!!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C4CBA-F985-4554-9B39-BCF06155B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 spreadsheet is an application for tabulating data while a database is where data is stored so that it can be retrieved by users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The amount of data that is usually stored in a database is way more than what is contained in a spreadsheet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 spreadsheet is edited directly by people while a database is accessed by applications that enter and modify data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 spreadsheet is usually used for presentations and paperwork while databases are commonly used in cases where a lot of data needs to stored</a:t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BD22AC-63DC-4A4A-B086-E7DFA52688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2598738"/>
            <a:ext cx="4989513" cy="2165350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D2111E-B653-49D2-9666-8024E45900D2}"/>
              </a:ext>
            </a:extLst>
          </p:cNvPr>
          <p:cNvCxnSpPr/>
          <p:nvPr/>
        </p:nvCxnSpPr>
        <p:spPr>
          <a:xfrm flipV="1">
            <a:off x="976313" y="1266825"/>
            <a:ext cx="9836150" cy="269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246" name="Object 39">
            <a:extLst>
              <a:ext uri="{FF2B5EF4-FFF2-40B4-BE49-F238E27FC236}">
                <a16:creationId xmlns:a16="http://schemas.microsoft.com/office/drawing/2014/main" id="{723E00C1-40CB-4C01-AD44-7E275D7691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254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10246" name="Object 39">
                        <a:extLst>
                          <a:ext uri="{FF2B5EF4-FFF2-40B4-BE49-F238E27FC236}">
                            <a16:creationId xmlns:a16="http://schemas.microsoft.com/office/drawing/2014/main" id="{723E00C1-40CB-4C01-AD44-7E275D7691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254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9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740A6FD-BE2A-427B-B8EE-B6200390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0"/>
            <a:ext cx="10515600" cy="1325563"/>
          </a:xfrm>
        </p:spPr>
        <p:txBody>
          <a:bodyPr/>
          <a:lstStyle/>
          <a:p>
            <a:r>
              <a:rPr lang="en-IN" altLang="en-US" b="1"/>
              <a:t>Advantages of DBMS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7BAD13F-190D-4F2A-A89E-C26150BB4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Redundancy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Integrity can be enforced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Inconsistency can be avoided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shared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Restricting unauthorized access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Providing  Backup and  recovery</a:t>
            </a: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Concurrency control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EFE670B3-6103-4548-B8A3-C182111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Disadvantages of DBMS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F09D7E07-F7D7-4611-9E7D-73352C74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Complexity</a:t>
            </a:r>
          </a:p>
          <a:p>
            <a:r>
              <a:rPr lang="en-IN" altLang="en-US"/>
              <a:t>Size</a:t>
            </a:r>
          </a:p>
          <a:p>
            <a:r>
              <a:rPr lang="en-IN" altLang="en-US"/>
              <a:t>Performance</a:t>
            </a:r>
          </a:p>
          <a:p>
            <a:r>
              <a:rPr lang="en-IN" altLang="en-US"/>
              <a:t>Cost of DBMS</a:t>
            </a:r>
          </a:p>
          <a:p>
            <a:r>
              <a:rPr lang="en-IN" altLang="en-US"/>
              <a:t>Additional hardware cost</a:t>
            </a:r>
          </a:p>
          <a:p>
            <a:r>
              <a:rPr lang="en-IN" altLang="en-US"/>
              <a:t>Cost of conversion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9CA0-1EE0-440D-89D6-2769B7F6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Structure of Relational Databases</a:t>
            </a:r>
          </a:p>
        </p:txBody>
      </p:sp>
      <p:pic>
        <p:nvPicPr>
          <p:cNvPr id="44035" name="Content Placeholder 3">
            <a:extLst>
              <a:ext uri="{FF2B5EF4-FFF2-40B4-BE49-F238E27FC236}">
                <a16:creationId xmlns:a16="http://schemas.microsoft.com/office/drawing/2014/main" id="{476A172A-6DEE-4EA1-A765-231D3DD55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679FE-C0A9-4B53-AE5E-1C3DECA6260F}"/>
              </a:ext>
            </a:extLst>
          </p:cNvPr>
          <p:cNvCxnSpPr/>
          <p:nvPr/>
        </p:nvCxnSpPr>
        <p:spPr>
          <a:xfrm>
            <a:off x="976313" y="1293813"/>
            <a:ext cx="9539287" cy="381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4037" name="Object 24">
            <a:extLst>
              <a:ext uri="{FF2B5EF4-FFF2-40B4-BE49-F238E27FC236}">
                <a16:creationId xmlns:a16="http://schemas.microsoft.com/office/drawing/2014/main" id="{B29DAB4E-885B-4DE0-A75A-BEC02F3F2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44037" name="Object 24">
                        <a:extLst>
                          <a:ext uri="{FF2B5EF4-FFF2-40B4-BE49-F238E27FC236}">
                            <a16:creationId xmlns:a16="http://schemas.microsoft.com/office/drawing/2014/main" id="{B29DAB4E-885B-4DE0-A75A-BEC02F3F2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C5A8-01E0-4ED1-AE97-3FE16F22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Managed in the form of Rows and Columns</a:t>
            </a:r>
          </a:p>
        </p:txBody>
      </p:sp>
      <p:pic>
        <p:nvPicPr>
          <p:cNvPr id="46083" name="Content Placeholder 3">
            <a:extLst>
              <a:ext uri="{FF2B5EF4-FFF2-40B4-BE49-F238E27FC236}">
                <a16:creationId xmlns:a16="http://schemas.microsoft.com/office/drawing/2014/main" id="{94FF92DE-B8A1-41F4-9209-4DA1861E8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442090-3CBE-48D4-90EB-65E70B802D35}"/>
              </a:ext>
            </a:extLst>
          </p:cNvPr>
          <p:cNvCxnSpPr/>
          <p:nvPr/>
        </p:nvCxnSpPr>
        <p:spPr>
          <a:xfrm>
            <a:off x="976313" y="1293813"/>
            <a:ext cx="9728200" cy="1428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6085" name="Object 24">
            <a:extLst>
              <a:ext uri="{FF2B5EF4-FFF2-40B4-BE49-F238E27FC236}">
                <a16:creationId xmlns:a16="http://schemas.microsoft.com/office/drawing/2014/main" id="{F590FB7B-321A-499B-A6F1-FA95068E3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6085" name="Object 24">
                        <a:extLst>
                          <a:ext uri="{FF2B5EF4-FFF2-40B4-BE49-F238E27FC236}">
                            <a16:creationId xmlns:a16="http://schemas.microsoft.com/office/drawing/2014/main" id="{F590FB7B-321A-499B-A6F1-FA95068E3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B984-46E2-4496-95C3-6094A9E4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Can perform various operations!!!</a:t>
            </a:r>
          </a:p>
        </p:txBody>
      </p:sp>
      <p:pic>
        <p:nvPicPr>
          <p:cNvPr id="53251" name="Content Placeholder 3">
            <a:extLst>
              <a:ext uri="{FF2B5EF4-FFF2-40B4-BE49-F238E27FC236}">
                <a16:creationId xmlns:a16="http://schemas.microsoft.com/office/drawing/2014/main" id="{1F7CFDB6-47CA-4DDE-BBC4-6D4CB0E6C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5293-6DF9-4230-8C2D-45DF3B3247D9}"/>
              </a:ext>
            </a:extLst>
          </p:cNvPr>
          <p:cNvCxnSpPr/>
          <p:nvPr/>
        </p:nvCxnSpPr>
        <p:spPr>
          <a:xfrm>
            <a:off x="976313" y="1293813"/>
            <a:ext cx="8990012" cy="1428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3253" name="Object 24">
            <a:extLst>
              <a:ext uri="{FF2B5EF4-FFF2-40B4-BE49-F238E27FC236}">
                <a16:creationId xmlns:a16="http://schemas.microsoft.com/office/drawing/2014/main" id="{9BF72EF6-BC1E-4D45-90DB-D97BDBCE36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53253" name="Object 24">
                        <a:extLst>
                          <a:ext uri="{FF2B5EF4-FFF2-40B4-BE49-F238E27FC236}">
                            <a16:creationId xmlns:a16="http://schemas.microsoft.com/office/drawing/2014/main" id="{9BF72EF6-BC1E-4D45-90DB-D97BDBCE36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A31E-30D9-4A7B-8FF1-A1CB789A0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i="1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i="1" dirty="0">
                <a:ea typeface="+mn-lt"/>
                <a:cs typeface="+mn-lt"/>
              </a:rPr>
              <a:t>     </a:t>
            </a:r>
            <a:r>
              <a:rPr lang="en-US" sz="3200" i="1" dirty="0">
                <a:ea typeface="+mn-lt"/>
                <a:cs typeface="+mn-lt"/>
              </a:rPr>
              <a:t> ‘ Let’s move toward the better way to store and manage the data’</a:t>
            </a:r>
            <a:br>
              <a:rPr lang="en-US" sz="3200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 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2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3382-F928-4163-9C37-810E591E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900" b="1" dirty="0">
                <a:solidFill>
                  <a:schemeClr val="accent2">
                    <a:lumMod val="75000"/>
                  </a:schemeClr>
                </a:solidFill>
              </a:rPr>
              <a:t>What you would learn </a:t>
            </a:r>
            <a:r>
              <a:rPr lang="en-US" sz="49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A50C-2A2E-4796-9651-321364614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13" y="1595438"/>
            <a:ext cx="10377487" cy="5105400"/>
          </a:xfrm>
        </p:spPr>
        <p:txBody>
          <a:bodyPr rtlCol="0">
            <a:normAutofit fontScale="70000" lnSpcReduction="20000"/>
          </a:bodyPr>
          <a:lstStyle/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Develop skills and understanding in the database design and make use of database management systems for applications</a:t>
            </a: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Develop understanding about relational algebra, relational model and SQL for implementing and maintaining databases</a:t>
            </a: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Develop skills and understanding about the real – time transaction management systems and the concurrency control techniques</a:t>
            </a: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Understand the access structures needed to speed up the retrieval of records in response to certain search conditions</a:t>
            </a: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algn="just" eaLnBrk="1" fontAlgn="auto" hangingPunct="1">
              <a:lnSpc>
                <a:spcPct val="11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Extend the understanding and implementation of the database technology in the distributed environment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A73CB2-1A1D-44B5-B6B3-0912B2B60547}"/>
              </a:ext>
            </a:extLst>
          </p:cNvPr>
          <p:cNvCxnSpPr/>
          <p:nvPr/>
        </p:nvCxnSpPr>
        <p:spPr>
          <a:xfrm>
            <a:off x="976313" y="1293813"/>
            <a:ext cx="70564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8373" name="Object 24">
            <a:extLst>
              <a:ext uri="{FF2B5EF4-FFF2-40B4-BE49-F238E27FC236}">
                <a16:creationId xmlns:a16="http://schemas.microsoft.com/office/drawing/2014/main" id="{B01E75CE-ADF9-4142-880A-43C471EF69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8373" name="Object 24">
                        <a:extLst>
                          <a:ext uri="{FF2B5EF4-FFF2-40B4-BE49-F238E27FC236}">
                            <a16:creationId xmlns:a16="http://schemas.microsoft.com/office/drawing/2014/main" id="{B01E75CE-ADF9-4142-880A-43C471EF69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F84A-37AE-4978-B170-648557340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Syllabus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E28CD-047A-4862-9FD9-85F3EA31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081088"/>
            <a:ext cx="11017250" cy="5089525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Refer this link to download the syllabus: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https://ums.lpu.in/LpuUms/frmacademicsyllabusreport.aspx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728FAB-B244-42C2-8E1B-727A3FB1DF3F}"/>
              </a:ext>
            </a:extLst>
          </p:cNvPr>
          <p:cNvCxnSpPr/>
          <p:nvPr/>
        </p:nvCxnSpPr>
        <p:spPr>
          <a:xfrm>
            <a:off x="976313" y="1293813"/>
            <a:ext cx="70564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9397" name="Object 24">
            <a:extLst>
              <a:ext uri="{FF2B5EF4-FFF2-40B4-BE49-F238E27FC236}">
                <a16:creationId xmlns:a16="http://schemas.microsoft.com/office/drawing/2014/main" id="{237F0E88-B5F4-4AEC-9A62-B09BC779D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9397" name="Object 24">
                        <a:extLst>
                          <a:ext uri="{FF2B5EF4-FFF2-40B4-BE49-F238E27FC236}">
                            <a16:creationId xmlns:a16="http://schemas.microsoft.com/office/drawing/2014/main" id="{237F0E88-B5F4-4AEC-9A62-B09BC779D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2" y="2765947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Let's Begin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616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168F1F-9948-4822-A12E-224822073F8D}"/>
              </a:ext>
            </a:extLst>
          </p:cNvPr>
          <p:cNvSpPr txBox="1">
            <a:spLocks/>
          </p:cNvSpPr>
          <p:nvPr/>
        </p:nvSpPr>
        <p:spPr>
          <a:xfrm>
            <a:off x="490897" y="840974"/>
            <a:ext cx="10515600" cy="47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2800" b="1" dirty="0">
                <a:cs typeface="Calibri Light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31842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C5EFBD-2437-43E8-9400-9D03C7729B54}"/>
              </a:ext>
            </a:extLst>
          </p:cNvPr>
          <p:cNvSpPr txBox="1">
            <a:spLocks/>
          </p:cNvSpPr>
          <p:nvPr/>
        </p:nvSpPr>
        <p:spPr>
          <a:xfrm>
            <a:off x="490897" y="840974"/>
            <a:ext cx="10515600" cy="47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cs typeface="Calibri Light"/>
              </a:rPr>
              <a:t>2. Database </a:t>
            </a:r>
          </a:p>
        </p:txBody>
      </p:sp>
    </p:spTree>
    <p:extLst>
      <p:ext uri="{BB962C8B-B14F-4D97-AF65-F5344CB8AC3E}">
        <p14:creationId xmlns:p14="http://schemas.microsoft.com/office/powerpoint/2010/main" val="273785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C5EFBD-2437-43E8-9400-9D03C7729B54}"/>
              </a:ext>
            </a:extLst>
          </p:cNvPr>
          <p:cNvSpPr txBox="1">
            <a:spLocks/>
          </p:cNvSpPr>
          <p:nvPr/>
        </p:nvSpPr>
        <p:spPr>
          <a:xfrm>
            <a:off x="490897" y="840974"/>
            <a:ext cx="10515600" cy="47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cs typeface="Calibri Light"/>
              </a:rPr>
              <a:t>3. Information </a:t>
            </a:r>
          </a:p>
        </p:txBody>
      </p:sp>
    </p:spTree>
    <p:extLst>
      <p:ext uri="{BB962C8B-B14F-4D97-AF65-F5344CB8AC3E}">
        <p14:creationId xmlns:p14="http://schemas.microsoft.com/office/powerpoint/2010/main" val="1827405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C5EFBD-2437-43E8-9400-9D03C7729B54}"/>
              </a:ext>
            </a:extLst>
          </p:cNvPr>
          <p:cNvSpPr txBox="1">
            <a:spLocks/>
          </p:cNvSpPr>
          <p:nvPr/>
        </p:nvSpPr>
        <p:spPr>
          <a:xfrm>
            <a:off x="490897" y="840974"/>
            <a:ext cx="10515600" cy="47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cs typeface="Calibri Light"/>
              </a:rPr>
              <a:t>4. DBMS</a:t>
            </a:r>
          </a:p>
        </p:txBody>
      </p:sp>
    </p:spTree>
    <p:extLst>
      <p:ext uri="{BB962C8B-B14F-4D97-AF65-F5344CB8AC3E}">
        <p14:creationId xmlns:p14="http://schemas.microsoft.com/office/powerpoint/2010/main" val="286312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C5EFBD-2437-43E8-9400-9D03C7729B54}"/>
              </a:ext>
            </a:extLst>
          </p:cNvPr>
          <p:cNvSpPr txBox="1">
            <a:spLocks/>
          </p:cNvSpPr>
          <p:nvPr/>
        </p:nvSpPr>
        <p:spPr>
          <a:xfrm>
            <a:off x="490897" y="840974"/>
            <a:ext cx="10515600" cy="970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cs typeface="Calibri Light"/>
              </a:rPr>
              <a:t>4. DBMS</a:t>
            </a:r>
          </a:p>
          <a:p>
            <a:r>
              <a:rPr lang="en-US" sz="2800" b="1" dirty="0">
                <a:cs typeface="Calibri Light"/>
              </a:rPr>
              <a:t>5. RDBMS</a:t>
            </a:r>
          </a:p>
        </p:txBody>
      </p:sp>
    </p:spTree>
    <p:extLst>
      <p:ext uri="{BB962C8B-B14F-4D97-AF65-F5344CB8AC3E}">
        <p14:creationId xmlns:p14="http://schemas.microsoft.com/office/powerpoint/2010/main" val="2144679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3536350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102458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35C0-F557-49F5-A5DE-B3F859DB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0DC4-9854-460A-B4C8-F18DAADF1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83538" cy="50323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L T P – 0 0 5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Text Book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DATABASE SYSTEM CONCEPTS by HENRY F. KORTH, ABRAHAM SILBERSCHATZ, S. SUDARSHAN, TATA MCGRAW - HILL EDUCATION, 6th Edition, (2010)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Reference Book –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</a:rPr>
              <a:t>SIMPLIFIED APPROACH TO DBMS by PRATEEK BHATIA AND GURVINDER SINGH,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</a:rPr>
              <a:t>KALYANI PUBLISHERS</a:t>
            </a:r>
            <a:endParaRPr lang="en-GB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4" name="Content Placeholder 8">
            <a:extLst>
              <a:ext uri="{FF2B5EF4-FFF2-40B4-BE49-F238E27FC236}">
                <a16:creationId xmlns:a16="http://schemas.microsoft.com/office/drawing/2014/main" id="{E65BD8DC-A393-43E9-A669-DF29CCB422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33" y="2788483"/>
            <a:ext cx="1866900" cy="244792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2884CB-3502-4B6C-AB0D-82809948E165}"/>
              </a:ext>
            </a:extLst>
          </p:cNvPr>
          <p:cNvCxnSpPr/>
          <p:nvPr/>
        </p:nvCxnSpPr>
        <p:spPr>
          <a:xfrm flipV="1">
            <a:off x="1012825" y="1266825"/>
            <a:ext cx="10340975" cy="3333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126" name="Object 24">
            <a:extLst>
              <a:ext uri="{FF2B5EF4-FFF2-40B4-BE49-F238E27FC236}">
                <a16:creationId xmlns:a16="http://schemas.microsoft.com/office/drawing/2014/main" id="{C2DE8B08-51C2-433A-993E-39E6F451FC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5126" name="Object 24">
                        <a:extLst>
                          <a:ext uri="{FF2B5EF4-FFF2-40B4-BE49-F238E27FC236}">
                            <a16:creationId xmlns:a16="http://schemas.microsoft.com/office/drawing/2014/main" id="{C2DE8B08-51C2-433A-993E-39E6F451FC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818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3646598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594732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2378575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B09-6C93-4ED6-A581-EB2FDB7E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7" y="138158"/>
            <a:ext cx="10515600" cy="4744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Basic terms:</a:t>
            </a:r>
          </a:p>
        </p:txBody>
      </p:sp>
    </p:spTree>
    <p:extLst>
      <p:ext uri="{BB962C8B-B14F-4D97-AF65-F5344CB8AC3E}">
        <p14:creationId xmlns:p14="http://schemas.microsoft.com/office/powerpoint/2010/main" val="21977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E1C11DD-6AD8-4F7B-992F-3BF28BB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C00000"/>
                </a:solidFill>
              </a:rPr>
              <a:t>    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Course Assessment Model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8EE1-0BD5-4740-ABF0-B34A70BF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63" y="1455738"/>
            <a:ext cx="10634662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2060"/>
                </a:solidFill>
              </a:rPr>
              <a:t>Marks break up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Attendance				  			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CA(</a:t>
            </a:r>
            <a:r>
              <a:rPr lang="en-US" sz="4000" dirty="0"/>
              <a:t>2 best out of 3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)	                                20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MTE				        			25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ETE								50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2060"/>
                </a:solidFill>
              </a:rPr>
              <a:t>Total								100		</a:t>
            </a:r>
            <a:endParaRPr lang="en-IN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D8CD84-C523-4119-BBC0-6445B66F24AB}"/>
              </a:ext>
            </a:extLst>
          </p:cNvPr>
          <p:cNvCxnSpPr/>
          <p:nvPr/>
        </p:nvCxnSpPr>
        <p:spPr>
          <a:xfrm>
            <a:off x="2135188" y="1268413"/>
            <a:ext cx="70564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149" name="Object 24">
            <a:extLst>
              <a:ext uri="{FF2B5EF4-FFF2-40B4-BE49-F238E27FC236}">
                <a16:creationId xmlns:a16="http://schemas.microsoft.com/office/drawing/2014/main" id="{850FF21E-982C-4491-AAAF-B13BF3905E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15600" y="-1270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6149" name="Object 24">
                        <a:extLst>
                          <a:ext uri="{FF2B5EF4-FFF2-40B4-BE49-F238E27FC236}">
                            <a16:creationId xmlns:a16="http://schemas.microsoft.com/office/drawing/2014/main" id="{850FF21E-982C-4491-AAAF-B13BF3905E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0" y="-12700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77A88F-C9A0-4F65-9472-F4FFB85B6CBF}"/>
              </a:ext>
            </a:extLst>
          </p:cNvPr>
          <p:cNvCxnSpPr/>
          <p:nvPr/>
        </p:nvCxnSpPr>
        <p:spPr>
          <a:xfrm>
            <a:off x="8937625" y="4854575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B6A2276-2D0E-4345-A088-BE7255DE4BA3}"/>
              </a:ext>
            </a:extLst>
          </p:cNvPr>
          <p:cNvSpPr/>
          <p:nvPr/>
        </p:nvSpPr>
        <p:spPr>
          <a:xfrm>
            <a:off x="5280025" y="1371600"/>
            <a:ext cx="3657600" cy="1600200"/>
          </a:xfrm>
          <a:prstGeom prst="wedgeRect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&gt;=90%		-- 5 marks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&gt;=85% and &lt;90%	-- 4 marks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&gt;=80% and &lt;85%	-- 3 marks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&gt;=75% and &lt;80%	-- 2 marks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6A48914E-D11D-40AD-AFFA-46D4F6F237A5}"/>
              </a:ext>
            </a:extLst>
          </p:cNvPr>
          <p:cNvSpPr/>
          <p:nvPr/>
        </p:nvSpPr>
        <p:spPr>
          <a:xfrm>
            <a:off x="4610100" y="3760788"/>
            <a:ext cx="3657600" cy="1600200"/>
          </a:xfrm>
          <a:prstGeom prst="wedgeRect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Each CA would be of 30 marks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97C47-BFA9-432F-A772-5A53799B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COURSE OUTCOMES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19E197-89D5-4749-8AB6-1343AD217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2997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5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A381-1A0B-44D7-8E4E-7AEB38CD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UNIT-1 Introduction to Database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6EE1-877A-4699-8007-0B5208DD0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Purpose of database systems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Components of DBMS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Applications of DBMS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Three tier DBMS architecture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 independence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Database Schema, instance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 modeling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Entity Relationship model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Relational model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61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3F35C-2E83-4747-A9CF-81435453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UNIT-II Relational Query Languages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FD5B-8BB0-45E9-9E4F-CF865A0D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SQL Statements</a:t>
            </a:r>
          </a:p>
          <a:p>
            <a:pPr lvl="1"/>
            <a:r>
              <a:rPr lang="en-US">
                <a:cs typeface="Calibri"/>
              </a:rPr>
              <a:t>Relational Algebra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Data Definition Language</a:t>
            </a:r>
            <a:endParaRPr lang="en-US"/>
          </a:p>
          <a:p>
            <a:pPr lvl="1"/>
            <a:r>
              <a:rPr lang="en-US" dirty="0">
                <a:cs typeface="Calibri"/>
              </a:rPr>
              <a:t>Data Manipulation Language</a:t>
            </a:r>
          </a:p>
          <a:p>
            <a:pPr lvl="1"/>
            <a:r>
              <a:rPr lang="en-US" dirty="0">
                <a:cs typeface="Calibri"/>
              </a:rPr>
              <a:t>Data Control Language</a:t>
            </a:r>
          </a:p>
          <a:p>
            <a:pPr lvl="1"/>
            <a:r>
              <a:rPr lang="en-US" dirty="0">
                <a:cs typeface="Calibri"/>
              </a:rPr>
              <a:t>Transaction Control Language</a:t>
            </a:r>
          </a:p>
          <a:p>
            <a:pPr lvl="1"/>
            <a:r>
              <a:rPr lang="en-US">
                <a:cs typeface="Calibri"/>
              </a:rPr>
              <a:t>Integrity Constraints</a:t>
            </a:r>
          </a:p>
          <a:p>
            <a:pPr lvl="1"/>
            <a:r>
              <a:rPr lang="en-US">
                <a:cs typeface="Calibri"/>
              </a:rPr>
              <a:t>Database Keys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12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EB290-B0EF-4CAF-BDF6-D4C16BE7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UNIT-III Relational Database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66C2-B169-41B8-B5F1-3C87171A2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Data integrity rules,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Functional dependency  </a:t>
            </a:r>
          </a:p>
          <a:p>
            <a:r>
              <a:rPr lang="en-US">
                <a:ea typeface="+mn-lt"/>
                <a:cs typeface="+mn-lt"/>
              </a:rPr>
              <a:t>Need of normalization,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>
                <a:ea typeface="+mn-lt"/>
                <a:cs typeface="+mn-lt"/>
              </a:rPr>
              <a:t>Types of Normalization</a:t>
            </a:r>
          </a:p>
          <a:p>
            <a:r>
              <a:rPr lang="en-US">
                <a:ea typeface="+mn-lt"/>
                <a:cs typeface="+mn-lt"/>
              </a:rPr>
              <a:t>Pitfalls in relational database design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63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0827-3179-44E2-AF4C-B5012C95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UNIT-IV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54039-EB53-47AE-8D0D-3FB246B4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Transaction system concepts,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>
                <a:ea typeface="+mn-lt"/>
                <a:cs typeface="+mn-lt"/>
              </a:rPr>
              <a:t>Desirable properties of transactions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>
                <a:ea typeface="+mn-lt"/>
                <a:cs typeface="+mn-lt"/>
              </a:rPr>
              <a:t>Schedules, </a:t>
            </a:r>
          </a:p>
          <a:p>
            <a:r>
              <a:rPr lang="en-US">
                <a:ea typeface="+mn-lt"/>
                <a:cs typeface="+mn-lt"/>
              </a:rPr>
              <a:t>Serializability of schedules  </a:t>
            </a:r>
          </a:p>
          <a:p>
            <a:r>
              <a:rPr lang="en-US">
                <a:ea typeface="+mn-lt"/>
                <a:cs typeface="+mn-lt"/>
              </a:rPr>
              <a:t>Concurrency control </a:t>
            </a:r>
          </a:p>
          <a:p>
            <a:r>
              <a:rPr lang="en-US">
                <a:ea typeface="+mn-lt"/>
                <a:cs typeface="+mn-lt"/>
              </a:rPr>
              <a:t>Recoverability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0881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814</Words>
  <Application>Microsoft Office PowerPoint</Application>
  <PresentationFormat>Widescreen</PresentationFormat>
  <Paragraphs>149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INT306 Database Management System</vt:lpstr>
      <vt:lpstr>PowerPoint Presentation</vt:lpstr>
      <vt:lpstr>Course Details</vt:lpstr>
      <vt:lpstr>       Course Assessment Model</vt:lpstr>
      <vt:lpstr>COURSE OUTCOMES</vt:lpstr>
      <vt:lpstr>UNIT-1 Introduction to Database</vt:lpstr>
      <vt:lpstr>UNIT-II Relational Query Languages</vt:lpstr>
      <vt:lpstr>UNIT-III Relational Database Design</vt:lpstr>
      <vt:lpstr>UNIT-IV</vt:lpstr>
      <vt:lpstr>UNIT-V Programming Constructs in Database</vt:lpstr>
      <vt:lpstr>UNIT-VI File Organization and Trends in Databases</vt:lpstr>
      <vt:lpstr> Questions…?</vt:lpstr>
      <vt:lpstr>Is Excel a database???</vt:lpstr>
      <vt:lpstr>Definitely Not!!!</vt:lpstr>
      <vt:lpstr>Advantages of DBMS</vt:lpstr>
      <vt:lpstr>Disadvantages of DBMS</vt:lpstr>
      <vt:lpstr>Structure of Relational Databases</vt:lpstr>
      <vt:lpstr>Managed in the form of Rows and Columns</vt:lpstr>
      <vt:lpstr>Can perform various operations!!!</vt:lpstr>
      <vt:lpstr> What you would learn  </vt:lpstr>
      <vt:lpstr>   Syllabus   </vt:lpstr>
      <vt:lpstr>Let's Begin</vt:lpstr>
      <vt:lpstr>Basic terms:</vt:lpstr>
      <vt:lpstr>Basic terms:</vt:lpstr>
      <vt:lpstr>Basic terms:</vt:lpstr>
      <vt:lpstr>Basic terms:</vt:lpstr>
      <vt:lpstr>Basic terms:</vt:lpstr>
      <vt:lpstr>Basic terms:</vt:lpstr>
      <vt:lpstr>Basic terms:</vt:lpstr>
      <vt:lpstr>Basic terms:</vt:lpstr>
      <vt:lpstr>Basic terms:</vt:lpstr>
      <vt:lpstr>Basic terms:</vt:lpstr>
      <vt:lpstr>Basic terms: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Navjot Kaur</cp:lastModifiedBy>
  <cp:revision>228</cp:revision>
  <dcterms:created xsi:type="dcterms:W3CDTF">2020-07-26T15:39:53Z</dcterms:created>
  <dcterms:modified xsi:type="dcterms:W3CDTF">2021-08-20T06:26:25Z</dcterms:modified>
</cp:coreProperties>
</file>